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1" d="100"/>
          <a:sy n="101" d="100"/>
        </p:scale>
        <p:origin x="69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16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28016"/>
          </a:xfrm>
          <a:prstGeom prst="rect">
            <a:avLst/>
          </a:prstGeom>
          <a:solidFill>
            <a:srgbClr val="0ABFBC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3" name="Shape 1"/>
          <p:cNvSpPr/>
          <p:nvPr/>
        </p:nvSpPr>
        <p:spPr>
          <a:xfrm>
            <a:off x="0" y="5010912"/>
            <a:ext cx="9144000" cy="128016"/>
          </a:xfrm>
          <a:prstGeom prst="rect">
            <a:avLst/>
          </a:prstGeom>
          <a:solidFill>
            <a:srgbClr val="0ABFBC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65" y="237744"/>
            <a:ext cx="794533" cy="658368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6640" y="164592"/>
            <a:ext cx="1097280" cy="9144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457200" y="1188720"/>
            <a:ext cx="8229600" cy="2377440"/>
          </a:xfrm>
          <a:prstGeom prst="roundRect">
            <a:avLst>
              <a:gd name="adj" fmla="val 5769"/>
            </a:avLst>
          </a:prstGeom>
          <a:solidFill>
            <a:srgbClr val="F0FAFA"/>
          </a:solidFill>
          <a:ln w="19050">
            <a:solidFill>
              <a:srgbClr val="0ABFBC"/>
            </a:solidFill>
            <a:prstDash val="solid"/>
          </a:ln>
          <a:effectLst>
            <a:outerShdw blurRad="101600" dist="25400" dir="27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7" name="Text 3"/>
          <p:cNvSpPr/>
          <p:nvPr/>
        </p:nvSpPr>
        <p:spPr>
          <a:xfrm>
            <a:off x="640080" y="1371600"/>
            <a:ext cx="7863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78F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UČENICI I UMJETNA INTELIGENCIJA</a:t>
            </a:r>
            <a:endParaRPr lang="en-US" sz="3200" dirty="0"/>
          </a:p>
        </p:txBody>
      </p:sp>
      <p:sp>
        <p:nvSpPr>
          <p:cNvPr id="8" name="Text 4"/>
          <p:cNvSpPr/>
          <p:nvPr/>
        </p:nvSpPr>
        <p:spPr>
          <a:xfrm>
            <a:off x="640080" y="2240280"/>
            <a:ext cx="7863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i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Pomoć, prečac ili izazov?</a:t>
            </a:r>
            <a:endParaRPr lang="en-US" sz="2400" dirty="0"/>
          </a:p>
        </p:txBody>
      </p:sp>
      <p:sp>
        <p:nvSpPr>
          <p:cNvPr id="9" name="Text 5"/>
          <p:cNvSpPr/>
          <p:nvPr/>
        </p:nvSpPr>
        <p:spPr>
          <a:xfrm>
            <a:off x="457200" y="379476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Nera Batina, prof. geografije i sociologije, učitelj savjetnik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Božena Ukić, prof. tehničke kulture i informatike, učitelj savjetnik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01168"/>
            <a:ext cx="8229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Koliko učenici vjeruju AI odgovorima?</a:t>
            </a:r>
            <a:endParaRPr lang="en-US" sz="3400" dirty="0"/>
          </a:p>
        </p:txBody>
      </p:sp>
      <p:sp>
        <p:nvSpPr>
          <p:cNvPr id="3" name="Shape 1"/>
          <p:cNvSpPr/>
          <p:nvPr/>
        </p:nvSpPr>
        <p:spPr>
          <a:xfrm>
            <a:off x="457200" y="914400"/>
            <a:ext cx="822960" cy="50292"/>
          </a:xfrm>
          <a:prstGeom prst="rect">
            <a:avLst/>
          </a:prstGeom>
          <a:solidFill>
            <a:srgbClr val="0ABFBC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1024128"/>
            <a:ext cx="6949440" cy="329184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457200" y="4462272"/>
            <a:ext cx="8229600" cy="530352"/>
          </a:xfrm>
          <a:prstGeom prst="roundRect">
            <a:avLst>
              <a:gd name="adj" fmla="val 13793"/>
            </a:avLst>
          </a:prstGeom>
          <a:solidFill>
            <a:srgbClr val="F0FAFA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6" name="Text 3"/>
          <p:cNvSpPr/>
          <p:nvPr/>
        </p:nvSpPr>
        <p:spPr>
          <a:xfrm>
            <a:off x="640080" y="4462272"/>
            <a:ext cx="78638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78F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Većina učenika (75%) djelomično vjeruje odgovorima umjetne inteligencije.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01168"/>
            <a:ext cx="8229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Provjeravaju li informacije?</a:t>
            </a:r>
            <a:endParaRPr lang="en-US" sz="3400" dirty="0"/>
          </a:p>
        </p:txBody>
      </p:sp>
      <p:sp>
        <p:nvSpPr>
          <p:cNvPr id="3" name="Shape 1"/>
          <p:cNvSpPr/>
          <p:nvPr/>
        </p:nvSpPr>
        <p:spPr>
          <a:xfrm>
            <a:off x="457200" y="914400"/>
            <a:ext cx="822960" cy="50292"/>
          </a:xfrm>
          <a:prstGeom prst="rect">
            <a:avLst/>
          </a:prstGeom>
          <a:solidFill>
            <a:srgbClr val="0ABFBC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4" name="Shape 2"/>
          <p:cNvSpPr/>
          <p:nvPr/>
        </p:nvSpPr>
        <p:spPr>
          <a:xfrm>
            <a:off x="457200" y="1078992"/>
            <a:ext cx="3474720" cy="960120"/>
          </a:xfrm>
          <a:prstGeom prst="roundRect">
            <a:avLst>
              <a:gd name="adj" fmla="val 9524"/>
            </a:avLst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  <a:effectLst>
            <a:outerShdw blurRad="101600" dist="25400" dir="27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5" name="Text 3"/>
          <p:cNvSpPr/>
          <p:nvPr/>
        </p:nvSpPr>
        <p:spPr>
          <a:xfrm>
            <a:off x="594360" y="1078992"/>
            <a:ext cx="109728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ABF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70,8 %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1737360" y="1078992"/>
            <a:ext cx="210312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primijetilo je netočne odgovore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457200" y="2176272"/>
            <a:ext cx="3474720" cy="960120"/>
          </a:xfrm>
          <a:prstGeom prst="roundRect">
            <a:avLst>
              <a:gd name="adj" fmla="val 9524"/>
            </a:avLst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  <a:effectLst>
            <a:outerShdw blurRad="101600" dist="25400" dir="27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8" name="Text 6"/>
          <p:cNvSpPr/>
          <p:nvPr/>
        </p:nvSpPr>
        <p:spPr>
          <a:xfrm>
            <a:off x="594360" y="2176272"/>
            <a:ext cx="109728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78F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18,9 %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1737360" y="2176272"/>
            <a:ext cx="210312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uvijek provjerava informacije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457200" y="3273552"/>
            <a:ext cx="3474720" cy="960120"/>
          </a:xfrm>
          <a:prstGeom prst="roundRect">
            <a:avLst>
              <a:gd name="adj" fmla="val 9524"/>
            </a:avLst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  <a:effectLst>
            <a:outerShdw blurRad="101600" dist="25400" dir="27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11" name="Text 9"/>
          <p:cNvSpPr/>
          <p:nvPr/>
        </p:nvSpPr>
        <p:spPr>
          <a:xfrm>
            <a:off x="594360" y="3273552"/>
            <a:ext cx="109728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052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12,9 %</a:t>
            </a:r>
            <a:endParaRPr lang="en-US" sz="2800" dirty="0"/>
          </a:p>
        </p:txBody>
      </p:sp>
      <p:sp>
        <p:nvSpPr>
          <p:cNvPr id="12" name="Text 10"/>
          <p:cNvSpPr/>
          <p:nvPr/>
        </p:nvSpPr>
        <p:spPr>
          <a:xfrm>
            <a:off x="1737360" y="3273552"/>
            <a:ext cx="210312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nikada ne provjerava</a:t>
            </a:r>
            <a:endParaRPr lang="en-US" sz="1300" dirty="0"/>
          </a:p>
        </p:txBody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520" y="1005840"/>
            <a:ext cx="4572000" cy="37490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09728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Primjer učeničkog rada: </a:t>
            </a:r>
            <a:r>
              <a:rPr lang="en-US" sz="1400" i="1" dirty="0" err="1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infografik</a:t>
            </a:r>
            <a:r>
              <a:rPr lang="hr-HR" sz="14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548640"/>
            <a:ext cx="877824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01168"/>
            <a:ext cx="8229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Kako učenici procjenjuju učinak AI-ja?</a:t>
            </a:r>
            <a:endParaRPr lang="en-US" sz="3400" dirty="0"/>
          </a:p>
        </p:txBody>
      </p:sp>
      <p:sp>
        <p:nvSpPr>
          <p:cNvPr id="3" name="Shape 1"/>
          <p:cNvSpPr/>
          <p:nvPr/>
        </p:nvSpPr>
        <p:spPr>
          <a:xfrm>
            <a:off x="457200" y="914400"/>
            <a:ext cx="822960" cy="50292"/>
          </a:xfrm>
          <a:prstGeom prst="rect">
            <a:avLst/>
          </a:prstGeom>
          <a:solidFill>
            <a:srgbClr val="0ABFBC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024128"/>
            <a:ext cx="5303520" cy="32004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5989320" y="1078992"/>
            <a:ext cx="2743200" cy="3200400"/>
          </a:xfrm>
          <a:prstGeom prst="roundRect">
            <a:avLst>
              <a:gd name="adj" fmla="val 4000"/>
            </a:avLst>
          </a:prstGeom>
          <a:solidFill>
            <a:srgbClr val="F0FAFA"/>
          </a:solidFill>
          <a:ln w="15240">
            <a:solidFill>
              <a:srgbClr val="0ABFBC"/>
            </a:solidFill>
            <a:prstDash val="solid"/>
          </a:ln>
          <a:effectLst>
            <a:outerShdw blurRad="101600" dist="25400" dir="27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6" name="Text 3"/>
          <p:cNvSpPr/>
          <p:nvPr/>
        </p:nvSpPr>
        <p:spPr>
          <a:xfrm>
            <a:off x="6126480" y="1207008"/>
            <a:ext cx="24688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78F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Ključni nalaz</a:t>
            </a:r>
            <a:endParaRPr lang="en-US" sz="1300" dirty="0"/>
          </a:p>
        </p:txBody>
      </p:sp>
      <p:sp>
        <p:nvSpPr>
          <p:cNvPr id="7" name="Text 4"/>
          <p:cNvSpPr/>
          <p:nvPr/>
        </p:nvSpPr>
        <p:spPr>
          <a:xfrm>
            <a:off x="6126480" y="1627632"/>
            <a:ext cx="2468880" cy="2468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5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najviše pomaže u brzom rješavanju zadataka (M=3,65)</a:t>
            </a:r>
            <a:endParaRPr lang="en-US" sz="1500" dirty="0"/>
          </a:p>
          <a:p>
            <a:pPr marL="342900" indent="-342900">
              <a:buSzPct val="100000"/>
              <a:buChar char="•"/>
            </a:pPr>
            <a:r>
              <a:rPr lang="en-US" sz="15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Učenici prepoznaju da uz AI manje razmišljaju samostalno</a:t>
            </a:r>
            <a:endParaRPr lang="en-US" sz="1500" dirty="0"/>
          </a:p>
          <a:p>
            <a:pPr marL="342900" indent="-342900">
              <a:buSzPct val="100000"/>
              <a:buChar char="•"/>
            </a:pPr>
            <a:r>
              <a:rPr lang="en-US" sz="15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 doživljavaju ga kao alat koji ih čini kreativnijima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01168"/>
            <a:ext cx="8229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Etičnost i regulacija korištenja AI-ja</a:t>
            </a:r>
            <a:endParaRPr lang="en-US" sz="3400" dirty="0"/>
          </a:p>
        </p:txBody>
      </p:sp>
      <p:sp>
        <p:nvSpPr>
          <p:cNvPr id="3" name="Shape 1"/>
          <p:cNvSpPr/>
          <p:nvPr/>
        </p:nvSpPr>
        <p:spPr>
          <a:xfrm>
            <a:off x="457200" y="914400"/>
            <a:ext cx="822960" cy="50292"/>
          </a:xfrm>
          <a:prstGeom prst="rect">
            <a:avLst/>
          </a:prstGeom>
          <a:solidFill>
            <a:srgbClr val="0ABFBC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4" name="Shape 2"/>
          <p:cNvSpPr/>
          <p:nvPr/>
        </p:nvSpPr>
        <p:spPr>
          <a:xfrm>
            <a:off x="457200" y="1078992"/>
            <a:ext cx="8229600" cy="1078992"/>
          </a:xfrm>
          <a:prstGeom prst="roundRect">
            <a:avLst>
              <a:gd name="adj" fmla="val 10169"/>
            </a:avLst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  <a:effectLst>
            <a:outerShdw blurRad="101600" dist="25400" dir="27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5" name="Text 3"/>
          <p:cNvSpPr/>
          <p:nvPr/>
        </p:nvSpPr>
        <p:spPr>
          <a:xfrm>
            <a:off x="640080" y="1078992"/>
            <a:ext cx="2011680" cy="107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0ABF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57,6 %</a:t>
            </a:r>
            <a:endParaRPr lang="en-US" sz="4200" dirty="0"/>
          </a:p>
        </p:txBody>
      </p:sp>
      <p:sp>
        <p:nvSpPr>
          <p:cNvPr id="6" name="Text 4"/>
          <p:cNvSpPr/>
          <p:nvPr/>
        </p:nvSpPr>
        <p:spPr>
          <a:xfrm>
            <a:off x="2834640" y="1078992"/>
            <a:ext cx="5669280" cy="107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smatra da AI sastav nije vlastiti rad</a:t>
            </a:r>
            <a:endParaRPr lang="en-US" sz="1800" dirty="0"/>
          </a:p>
        </p:txBody>
      </p:sp>
      <p:sp>
        <p:nvSpPr>
          <p:cNvPr id="7" name="Shape 5"/>
          <p:cNvSpPr/>
          <p:nvPr/>
        </p:nvSpPr>
        <p:spPr>
          <a:xfrm>
            <a:off x="457200" y="2313432"/>
            <a:ext cx="8229600" cy="1078992"/>
          </a:xfrm>
          <a:prstGeom prst="roundRect">
            <a:avLst>
              <a:gd name="adj" fmla="val 10169"/>
            </a:avLst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  <a:effectLst>
            <a:outerShdw blurRad="101600" dist="25400" dir="27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8" name="Text 6"/>
          <p:cNvSpPr/>
          <p:nvPr/>
        </p:nvSpPr>
        <p:spPr>
          <a:xfrm>
            <a:off x="640080" y="2313432"/>
            <a:ext cx="2011680" cy="107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078F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38,1 %</a:t>
            </a:r>
            <a:endParaRPr lang="en-US" sz="4200" dirty="0"/>
          </a:p>
        </p:txBody>
      </p:sp>
      <p:sp>
        <p:nvSpPr>
          <p:cNvPr id="9" name="Text 7"/>
          <p:cNvSpPr/>
          <p:nvPr/>
        </p:nvSpPr>
        <p:spPr>
          <a:xfrm>
            <a:off x="2834640" y="2313432"/>
            <a:ext cx="5669280" cy="107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zna kada je AI dopušten u školi</a:t>
            </a:r>
            <a:endParaRPr lang="en-US" sz="1800" dirty="0"/>
          </a:p>
        </p:txBody>
      </p:sp>
      <p:sp>
        <p:nvSpPr>
          <p:cNvPr id="10" name="Shape 8"/>
          <p:cNvSpPr/>
          <p:nvPr/>
        </p:nvSpPr>
        <p:spPr>
          <a:xfrm>
            <a:off x="457200" y="3547872"/>
            <a:ext cx="8229600" cy="1078992"/>
          </a:xfrm>
          <a:prstGeom prst="roundRect">
            <a:avLst>
              <a:gd name="adj" fmla="val 10169"/>
            </a:avLst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  <a:effectLst>
            <a:outerShdw blurRad="101600" dist="25400" dir="27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11" name="Text 9"/>
          <p:cNvSpPr/>
          <p:nvPr/>
        </p:nvSpPr>
        <p:spPr>
          <a:xfrm>
            <a:off x="640080" y="3547872"/>
            <a:ext cx="2011680" cy="107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22,0 %</a:t>
            </a:r>
            <a:endParaRPr lang="en-US" sz="4200" dirty="0"/>
          </a:p>
        </p:txBody>
      </p:sp>
      <p:sp>
        <p:nvSpPr>
          <p:cNvPr id="12" name="Text 10"/>
          <p:cNvSpPr/>
          <p:nvPr/>
        </p:nvSpPr>
        <p:spPr>
          <a:xfrm>
            <a:off x="2834640" y="3547872"/>
            <a:ext cx="5669280" cy="107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smatra da ih nitko ne treba podučavati o AI-ju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01168"/>
            <a:ext cx="8229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Fokus grupa</a:t>
            </a:r>
            <a:endParaRPr lang="en-US" sz="3400" dirty="0"/>
          </a:p>
        </p:txBody>
      </p:sp>
      <p:sp>
        <p:nvSpPr>
          <p:cNvPr id="3" name="Shape 1"/>
          <p:cNvSpPr/>
          <p:nvPr/>
        </p:nvSpPr>
        <p:spPr>
          <a:xfrm>
            <a:off x="457200" y="914400"/>
            <a:ext cx="822960" cy="50292"/>
          </a:xfrm>
          <a:prstGeom prst="rect">
            <a:avLst/>
          </a:prstGeom>
          <a:solidFill>
            <a:srgbClr val="0ABFBC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82" y="1078992"/>
            <a:ext cx="3657600" cy="242316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519" y="1078992"/>
            <a:ext cx="3744930" cy="242316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57200" y="3657600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78F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Četiri ključna tematska područja:</a:t>
            </a:r>
            <a:endParaRPr lang="en-US" sz="1300" dirty="0"/>
          </a:p>
        </p:txBody>
      </p:sp>
      <p:sp>
        <p:nvSpPr>
          <p:cNvPr id="7" name="Shape 3"/>
          <p:cNvSpPr/>
          <p:nvPr/>
        </p:nvSpPr>
        <p:spPr>
          <a:xfrm>
            <a:off x="457200" y="4069080"/>
            <a:ext cx="1920240" cy="658368"/>
          </a:xfrm>
          <a:prstGeom prst="roundRect">
            <a:avLst>
              <a:gd name="adj" fmla="val 11111"/>
            </a:avLst>
          </a:prstGeom>
          <a:solidFill>
            <a:srgbClr val="F0FAFA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8" name="Text 4"/>
          <p:cNvSpPr/>
          <p:nvPr/>
        </p:nvSpPr>
        <p:spPr>
          <a:xfrm>
            <a:off x="457200" y="4069080"/>
            <a:ext cx="1920240" cy="658368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kao podrška učenju</a:t>
            </a:r>
            <a:endParaRPr lang="en-US" sz="1000" dirty="0"/>
          </a:p>
        </p:txBody>
      </p:sp>
      <p:sp>
        <p:nvSpPr>
          <p:cNvPr id="9" name="Shape 5"/>
          <p:cNvSpPr/>
          <p:nvPr/>
        </p:nvSpPr>
        <p:spPr>
          <a:xfrm>
            <a:off x="2633472" y="4069080"/>
            <a:ext cx="1920240" cy="658368"/>
          </a:xfrm>
          <a:prstGeom prst="roundRect">
            <a:avLst>
              <a:gd name="adj" fmla="val 11111"/>
            </a:avLst>
          </a:prstGeom>
          <a:solidFill>
            <a:srgbClr val="F1F5F9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10" name="Text 6"/>
          <p:cNvSpPr/>
          <p:nvPr/>
        </p:nvSpPr>
        <p:spPr>
          <a:xfrm>
            <a:off x="2633472" y="4069080"/>
            <a:ext cx="1920240" cy="658368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Prepoznavanje pogrešaka i kritičko vrednovanje</a:t>
            </a:r>
            <a:endParaRPr lang="en-US" sz="1000" dirty="0"/>
          </a:p>
        </p:txBody>
      </p:sp>
      <p:sp>
        <p:nvSpPr>
          <p:cNvPr id="11" name="Shape 7"/>
          <p:cNvSpPr/>
          <p:nvPr/>
        </p:nvSpPr>
        <p:spPr>
          <a:xfrm>
            <a:off x="4809744" y="4069080"/>
            <a:ext cx="1920240" cy="658368"/>
          </a:xfrm>
          <a:prstGeom prst="roundRect">
            <a:avLst>
              <a:gd name="adj" fmla="val 11111"/>
            </a:avLst>
          </a:prstGeom>
          <a:solidFill>
            <a:srgbClr val="F0FAFA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12" name="Text 8"/>
          <p:cNvSpPr/>
          <p:nvPr/>
        </p:nvSpPr>
        <p:spPr>
          <a:xfrm>
            <a:off x="4809744" y="4069080"/>
            <a:ext cx="1920240" cy="658368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Razlikovanje pomoći od prepisivanja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986016" y="4069080"/>
            <a:ext cx="1920240" cy="658368"/>
          </a:xfrm>
          <a:prstGeom prst="roundRect">
            <a:avLst>
              <a:gd name="adj" fmla="val 11111"/>
            </a:avLst>
          </a:prstGeom>
          <a:solidFill>
            <a:srgbClr val="F1F5F9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14" name="Text 10"/>
          <p:cNvSpPr/>
          <p:nvPr/>
        </p:nvSpPr>
        <p:spPr>
          <a:xfrm>
            <a:off x="6986016" y="4069080"/>
            <a:ext cx="1920240" cy="658368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Potreba za jasnim pravilima u školi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01168"/>
            <a:ext cx="8229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Umjetna inteligencija kao pomoć u učenju</a:t>
            </a:r>
            <a:endParaRPr lang="en-US" sz="3400" dirty="0"/>
          </a:p>
        </p:txBody>
      </p:sp>
      <p:sp>
        <p:nvSpPr>
          <p:cNvPr id="3" name="Shape 1"/>
          <p:cNvSpPr/>
          <p:nvPr/>
        </p:nvSpPr>
        <p:spPr>
          <a:xfrm>
            <a:off x="457200" y="914400"/>
            <a:ext cx="822960" cy="50292"/>
          </a:xfrm>
          <a:prstGeom prst="rect">
            <a:avLst/>
          </a:prstGeom>
          <a:solidFill>
            <a:srgbClr val="0ABFBC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4" name="Text 2"/>
          <p:cNvSpPr/>
          <p:nvPr/>
        </p:nvSpPr>
        <p:spPr>
          <a:xfrm>
            <a:off x="457200" y="105156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78F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Učenici AI najčešće koriste za: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457200" y="1481328"/>
            <a:ext cx="1920240" cy="685800"/>
          </a:xfrm>
          <a:prstGeom prst="roundRect">
            <a:avLst>
              <a:gd name="adj" fmla="val 10667"/>
            </a:avLst>
          </a:prstGeom>
          <a:solidFill>
            <a:srgbClr val="F0FAFA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6" name="Text 4"/>
          <p:cNvSpPr/>
          <p:nvPr/>
        </p:nvSpPr>
        <p:spPr>
          <a:xfrm>
            <a:off x="457200" y="1481328"/>
            <a:ext cx="1920240" cy="68580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78F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pojašnjavanje gradiva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2633472" y="1481328"/>
            <a:ext cx="1920240" cy="685800"/>
          </a:xfrm>
          <a:prstGeom prst="roundRect">
            <a:avLst>
              <a:gd name="adj" fmla="val 10667"/>
            </a:avLst>
          </a:prstGeom>
          <a:solidFill>
            <a:srgbClr val="F0FAFA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8" name="Text 6"/>
          <p:cNvSpPr/>
          <p:nvPr/>
        </p:nvSpPr>
        <p:spPr>
          <a:xfrm>
            <a:off x="2633472" y="1481328"/>
            <a:ext cx="1920240" cy="68580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78F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pripremu za provjere znanja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809744" y="1481328"/>
            <a:ext cx="1920240" cy="685800"/>
          </a:xfrm>
          <a:prstGeom prst="roundRect">
            <a:avLst>
              <a:gd name="adj" fmla="val 10667"/>
            </a:avLst>
          </a:prstGeom>
          <a:solidFill>
            <a:srgbClr val="F0FAFA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10" name="Text 8"/>
          <p:cNvSpPr/>
          <p:nvPr/>
        </p:nvSpPr>
        <p:spPr>
          <a:xfrm>
            <a:off x="4809744" y="1481328"/>
            <a:ext cx="1920240" cy="68580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78F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traženje dodatnih informacija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6986016" y="1481328"/>
            <a:ext cx="1920240" cy="685800"/>
          </a:xfrm>
          <a:prstGeom prst="roundRect">
            <a:avLst>
              <a:gd name="adj" fmla="val 10667"/>
            </a:avLst>
          </a:prstGeom>
          <a:solidFill>
            <a:srgbClr val="F0FAFA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12" name="Text 10"/>
          <p:cNvSpPr/>
          <p:nvPr/>
        </p:nvSpPr>
        <p:spPr>
          <a:xfrm>
            <a:off x="6986016" y="1481328"/>
            <a:ext cx="1920240" cy="68580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78F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pronalaženje ideja za projekte i prezentacije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457200" y="2359152"/>
            <a:ext cx="8229600" cy="804672"/>
          </a:xfrm>
          <a:prstGeom prst="roundRect">
            <a:avLst>
              <a:gd name="adj" fmla="val 11364"/>
            </a:avLst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  <a:effectLst>
            <a:outerShdw blurRad="101600" dist="25400" dir="27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14" name="Text 12"/>
          <p:cNvSpPr/>
          <p:nvPr/>
        </p:nvSpPr>
        <p:spPr>
          <a:xfrm>
            <a:off x="685800" y="2359152"/>
            <a:ext cx="777240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i="1" dirty="0">
                <a:solidFill>
                  <a:srgbClr val="078F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„Kada nešto ne razumijem, pitam ChatGPT da mi objasni jednostavnije.“</a:t>
            </a:r>
            <a:endParaRPr lang="en-US" sz="1500" dirty="0"/>
          </a:p>
        </p:txBody>
      </p:sp>
      <p:sp>
        <p:nvSpPr>
          <p:cNvPr id="15" name="Shape 13"/>
          <p:cNvSpPr/>
          <p:nvPr/>
        </p:nvSpPr>
        <p:spPr>
          <a:xfrm>
            <a:off x="457200" y="3310128"/>
            <a:ext cx="8229600" cy="804672"/>
          </a:xfrm>
          <a:prstGeom prst="roundRect">
            <a:avLst>
              <a:gd name="adj" fmla="val 11364"/>
            </a:avLst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  <a:effectLst>
            <a:outerShdw blurRad="101600" dist="25400" dir="27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16" name="Text 14"/>
          <p:cNvSpPr/>
          <p:nvPr/>
        </p:nvSpPr>
        <p:spPr>
          <a:xfrm>
            <a:off x="685800" y="3310128"/>
            <a:ext cx="777240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i="1" dirty="0">
                <a:solidFill>
                  <a:srgbClr val="078F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„Koristim ga kada ne znam kako nešto započeti.“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01168"/>
            <a:ext cx="8229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Učenici znaju da AI nije uvijek točan</a:t>
            </a:r>
            <a:endParaRPr lang="en-US" sz="3400" dirty="0"/>
          </a:p>
        </p:txBody>
      </p:sp>
      <p:sp>
        <p:nvSpPr>
          <p:cNvPr id="3" name="Shape 1"/>
          <p:cNvSpPr/>
          <p:nvPr/>
        </p:nvSpPr>
        <p:spPr>
          <a:xfrm>
            <a:off x="457200" y="914400"/>
            <a:ext cx="822960" cy="50292"/>
          </a:xfrm>
          <a:prstGeom prst="rect">
            <a:avLst/>
          </a:prstGeom>
          <a:solidFill>
            <a:srgbClr val="0ABFBC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4" name="Text 2"/>
          <p:cNvSpPr/>
          <p:nvPr/>
        </p:nvSpPr>
        <p:spPr>
          <a:xfrm>
            <a:off x="457200" y="1024128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78F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Tijekom rasprave učenici su navodili primjere: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457200" y="1481328"/>
            <a:ext cx="1920240" cy="621792"/>
          </a:xfrm>
          <a:prstGeom prst="roundRect">
            <a:avLst>
              <a:gd name="adj" fmla="val 11765"/>
            </a:avLst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6" name="Text 4"/>
          <p:cNvSpPr/>
          <p:nvPr/>
        </p:nvSpPr>
        <p:spPr>
          <a:xfrm>
            <a:off x="457200" y="1481328"/>
            <a:ext cx="1920240" cy="62179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netočnih odgovora</a:t>
            </a:r>
            <a:endParaRPr lang="en-US" sz="1600" b="1" dirty="0"/>
          </a:p>
        </p:txBody>
      </p:sp>
      <p:sp>
        <p:nvSpPr>
          <p:cNvPr id="7" name="Shape 5"/>
          <p:cNvSpPr/>
          <p:nvPr/>
        </p:nvSpPr>
        <p:spPr>
          <a:xfrm>
            <a:off x="2633472" y="1481328"/>
            <a:ext cx="1920240" cy="621792"/>
          </a:xfrm>
          <a:prstGeom prst="roundRect">
            <a:avLst>
              <a:gd name="adj" fmla="val 11765"/>
            </a:avLst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8" name="Text 6"/>
          <p:cNvSpPr/>
          <p:nvPr/>
        </p:nvSpPr>
        <p:spPr>
          <a:xfrm>
            <a:off x="2633472" y="1481328"/>
            <a:ext cx="1920240" cy="62179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izmišljenih činjenica</a:t>
            </a:r>
            <a:endParaRPr lang="en-US" sz="1600" b="1" dirty="0"/>
          </a:p>
        </p:txBody>
      </p:sp>
      <p:sp>
        <p:nvSpPr>
          <p:cNvPr id="9" name="Shape 7"/>
          <p:cNvSpPr/>
          <p:nvPr/>
        </p:nvSpPr>
        <p:spPr>
          <a:xfrm>
            <a:off x="4809744" y="1481328"/>
            <a:ext cx="1920240" cy="621792"/>
          </a:xfrm>
          <a:prstGeom prst="roundRect">
            <a:avLst>
              <a:gd name="adj" fmla="val 11765"/>
            </a:avLst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10" name="Text 8"/>
          <p:cNvSpPr/>
          <p:nvPr/>
        </p:nvSpPr>
        <p:spPr>
          <a:xfrm>
            <a:off x="4809744" y="1481328"/>
            <a:ext cx="1920240" cy="62179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</a:t>
            </a:r>
            <a:r>
              <a:rPr lang="en-US" sz="1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pogrešnih geografskih podataka</a:t>
            </a:r>
            <a:endParaRPr lang="en-US" sz="1600" b="1" dirty="0"/>
          </a:p>
        </p:txBody>
      </p:sp>
      <p:sp>
        <p:nvSpPr>
          <p:cNvPr id="11" name="Shape 9"/>
          <p:cNvSpPr/>
          <p:nvPr/>
        </p:nvSpPr>
        <p:spPr>
          <a:xfrm>
            <a:off x="6986016" y="1481328"/>
            <a:ext cx="1920240" cy="621792"/>
          </a:xfrm>
          <a:prstGeom prst="roundRect">
            <a:avLst>
              <a:gd name="adj" fmla="val 11765"/>
            </a:avLst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12" name="Text 10"/>
          <p:cNvSpPr/>
          <p:nvPr/>
        </p:nvSpPr>
        <p:spPr>
          <a:xfrm>
            <a:off x="6986016" y="1481328"/>
            <a:ext cx="1920240" cy="62179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nepostojećih izvora</a:t>
            </a:r>
            <a:endParaRPr lang="en-US" sz="1600" b="1" dirty="0"/>
          </a:p>
        </p:txBody>
      </p:sp>
      <p:sp>
        <p:nvSpPr>
          <p:cNvPr id="13" name="Shape 11"/>
          <p:cNvSpPr/>
          <p:nvPr/>
        </p:nvSpPr>
        <p:spPr>
          <a:xfrm>
            <a:off x="457200" y="2331720"/>
            <a:ext cx="8229600" cy="804672"/>
          </a:xfrm>
          <a:prstGeom prst="roundRect">
            <a:avLst>
              <a:gd name="adj" fmla="val 11364"/>
            </a:avLst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  <a:effectLst>
            <a:outerShdw blurRad="101600" dist="25400" dir="27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14" name="Text 12"/>
          <p:cNvSpPr/>
          <p:nvPr/>
        </p:nvSpPr>
        <p:spPr>
          <a:xfrm>
            <a:off x="685800" y="2331720"/>
            <a:ext cx="777240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i="1" dirty="0">
                <a:solidFill>
                  <a:srgbClr val="078F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„ChatGPT mi je dao krivi odgovor, a u rješenjima knjige pisalo je drugačije.“</a:t>
            </a:r>
            <a:endParaRPr lang="en-US" sz="1500" dirty="0"/>
          </a:p>
        </p:txBody>
      </p:sp>
      <p:sp>
        <p:nvSpPr>
          <p:cNvPr id="15" name="Shape 13"/>
          <p:cNvSpPr/>
          <p:nvPr/>
        </p:nvSpPr>
        <p:spPr>
          <a:xfrm>
            <a:off x="457200" y="3273552"/>
            <a:ext cx="8229600" cy="804672"/>
          </a:xfrm>
          <a:prstGeom prst="roundRect">
            <a:avLst>
              <a:gd name="adj" fmla="val 11364"/>
            </a:avLst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  <a:effectLst>
            <a:outerShdw blurRad="101600" dist="25400" dir="27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16" name="Text 14"/>
          <p:cNvSpPr/>
          <p:nvPr/>
        </p:nvSpPr>
        <p:spPr>
          <a:xfrm>
            <a:off x="685800" y="3273552"/>
            <a:ext cx="777240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i="1" dirty="0">
                <a:solidFill>
                  <a:srgbClr val="078F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„Izmišljao je mjerne jedinice koje ne postoje.“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01168"/>
            <a:ext cx="8229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Gdje je granica?</a:t>
            </a:r>
            <a:endParaRPr lang="en-US" sz="3400" dirty="0"/>
          </a:p>
        </p:txBody>
      </p:sp>
      <p:sp>
        <p:nvSpPr>
          <p:cNvPr id="3" name="Shape 1"/>
          <p:cNvSpPr/>
          <p:nvPr/>
        </p:nvSpPr>
        <p:spPr>
          <a:xfrm>
            <a:off x="457200" y="914400"/>
            <a:ext cx="822960" cy="50292"/>
          </a:xfrm>
          <a:prstGeom prst="rect">
            <a:avLst/>
          </a:prstGeom>
          <a:solidFill>
            <a:srgbClr val="0ABFBC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4" name="Shape 2"/>
          <p:cNvSpPr/>
          <p:nvPr/>
        </p:nvSpPr>
        <p:spPr>
          <a:xfrm>
            <a:off x="457200" y="1051560"/>
            <a:ext cx="4023360" cy="2926080"/>
          </a:xfrm>
          <a:prstGeom prst="roundRect">
            <a:avLst>
              <a:gd name="adj" fmla="val 3750"/>
            </a:avLst>
          </a:prstGeom>
          <a:solidFill>
            <a:srgbClr val="F0FAFA"/>
          </a:solidFill>
          <a:ln w="15240">
            <a:solidFill>
              <a:srgbClr val="0ABFBC"/>
            </a:solidFill>
            <a:prstDash val="solid"/>
          </a:ln>
          <a:effectLst>
            <a:outerShdw blurRad="101600" dist="25400" dir="27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5" name="Text 3"/>
          <p:cNvSpPr/>
          <p:nvPr/>
        </p:nvSpPr>
        <p:spPr>
          <a:xfrm>
            <a:off x="640080" y="1143000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78F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Prihvatljivo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640080" y="1600200"/>
            <a:ext cx="3657600" cy="2103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5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pojašnjavanje gradiva</a:t>
            </a:r>
            <a:endParaRPr lang="en-US" sz="1500" dirty="0"/>
          </a:p>
          <a:p>
            <a:pPr marL="342900" indent="-342900">
              <a:buSzPct val="100000"/>
              <a:buChar char="•"/>
            </a:pPr>
            <a:r>
              <a:rPr lang="en-US" sz="15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dodatna objašnjenja</a:t>
            </a:r>
            <a:endParaRPr lang="en-US" sz="1500" dirty="0"/>
          </a:p>
          <a:p>
            <a:pPr marL="342900" indent="-342900">
              <a:buSzPct val="100000"/>
              <a:buChar char="•"/>
            </a:pPr>
            <a:r>
              <a:rPr lang="en-US" sz="15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pomoć pri učenju</a:t>
            </a:r>
            <a:endParaRPr lang="en-US" sz="1500" dirty="0"/>
          </a:p>
          <a:p>
            <a:pPr marL="342900" indent="-342900">
              <a:buSzPct val="100000"/>
              <a:buChar char="•"/>
            </a:pPr>
            <a:r>
              <a:rPr lang="en-US" sz="15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pronalaženje ideja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4663440" y="1051560"/>
            <a:ext cx="4023360" cy="2926080"/>
          </a:xfrm>
          <a:prstGeom prst="roundRect">
            <a:avLst>
              <a:gd name="adj" fmla="val 3750"/>
            </a:avLst>
          </a:prstGeom>
          <a:solidFill>
            <a:srgbClr val="F1F5F9"/>
          </a:solidFill>
          <a:ln w="15240">
            <a:solidFill>
              <a:srgbClr val="E05252"/>
            </a:solidFill>
            <a:prstDash val="solid"/>
          </a:ln>
          <a:effectLst>
            <a:outerShdw blurRad="101600" dist="25400" dir="27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8" name="Text 6"/>
          <p:cNvSpPr/>
          <p:nvPr/>
        </p:nvSpPr>
        <p:spPr>
          <a:xfrm>
            <a:off x="4846320" y="1143000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052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✗  Neprihvatljivo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4846320" y="1600200"/>
            <a:ext cx="3657600" cy="2103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5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gotove odgovore</a:t>
            </a:r>
            <a:endParaRPr lang="en-US" sz="1500" dirty="0"/>
          </a:p>
          <a:p>
            <a:pPr marL="342900" indent="-342900">
              <a:buSzPct val="100000"/>
              <a:buChar char="•"/>
            </a:pPr>
            <a:r>
              <a:rPr lang="en-US" sz="15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potpuno generirane radove</a:t>
            </a:r>
            <a:endParaRPr lang="en-US" sz="1500" dirty="0"/>
          </a:p>
          <a:p>
            <a:pPr marL="342900" indent="-342900">
              <a:buSzPct val="100000"/>
              <a:buChar char="•"/>
            </a:pPr>
            <a:r>
              <a:rPr lang="en-US" sz="15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predstavljanje AI rada kao vlastitog</a:t>
            </a:r>
            <a:endParaRPr lang="en-US" sz="1500" dirty="0"/>
          </a:p>
        </p:txBody>
      </p:sp>
      <p:sp>
        <p:nvSpPr>
          <p:cNvPr id="10" name="Shape 8"/>
          <p:cNvSpPr/>
          <p:nvPr/>
        </p:nvSpPr>
        <p:spPr>
          <a:xfrm>
            <a:off x="457200" y="4133088"/>
            <a:ext cx="8229600" cy="713232"/>
          </a:xfrm>
          <a:prstGeom prst="roundRect">
            <a:avLst>
              <a:gd name="adj" fmla="val 12821"/>
            </a:avLst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  <a:effectLst>
            <a:outerShdw blurRad="101600" dist="25400" dir="27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11" name="Text 9"/>
          <p:cNvSpPr/>
          <p:nvPr/>
        </p:nvSpPr>
        <p:spPr>
          <a:xfrm>
            <a:off x="685800" y="4133088"/>
            <a:ext cx="77724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i="1" dirty="0">
                <a:solidFill>
                  <a:srgbClr val="078F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„Granica je kad te više ne zanima objašnjenje nego samo da ti napiše rješenje.“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01168"/>
            <a:ext cx="8229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Pravednost i autorstvo</a:t>
            </a:r>
            <a:endParaRPr lang="en-US" sz="3400" dirty="0"/>
          </a:p>
        </p:txBody>
      </p:sp>
      <p:sp>
        <p:nvSpPr>
          <p:cNvPr id="3" name="Shape 1"/>
          <p:cNvSpPr/>
          <p:nvPr/>
        </p:nvSpPr>
        <p:spPr>
          <a:xfrm>
            <a:off x="457200" y="914400"/>
            <a:ext cx="822960" cy="50292"/>
          </a:xfrm>
          <a:prstGeom prst="rect">
            <a:avLst/>
          </a:prstGeom>
          <a:solidFill>
            <a:srgbClr val="0ABFBC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4" name="Shape 2"/>
          <p:cNvSpPr/>
          <p:nvPr/>
        </p:nvSpPr>
        <p:spPr>
          <a:xfrm>
            <a:off x="457200" y="1078992"/>
            <a:ext cx="8229600" cy="1024128"/>
          </a:xfrm>
          <a:prstGeom prst="roundRect">
            <a:avLst>
              <a:gd name="adj" fmla="val 8929"/>
            </a:avLst>
          </a:prstGeom>
          <a:solidFill>
            <a:srgbClr val="F0FAFA"/>
          </a:solidFill>
          <a:ln w="19050">
            <a:solidFill>
              <a:srgbClr val="0ABFBC"/>
            </a:solidFill>
            <a:prstDash val="solid"/>
          </a:ln>
          <a:effectLst>
            <a:outerShdw blurRad="101600" dist="25400" dir="27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5" name="Text 3"/>
          <p:cNvSpPr/>
          <p:nvPr/>
        </p:nvSpPr>
        <p:spPr>
          <a:xfrm>
            <a:off x="685800" y="1078992"/>
            <a:ext cx="7772400" cy="10241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i="1" dirty="0">
                <a:solidFill>
                  <a:srgbClr val="078F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„Nije pošteno jer su ostali radili sami.“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57200" y="2304288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78F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Učenici ističu: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457200" y="2761488"/>
            <a:ext cx="2606040" cy="1371600"/>
          </a:xfrm>
          <a:prstGeom prst="roundRect">
            <a:avLst>
              <a:gd name="adj" fmla="val 8000"/>
            </a:avLst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  <a:effectLst>
            <a:outerShdw blurRad="101600" dist="25400" dir="27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9" name="Text 7"/>
          <p:cNvSpPr/>
          <p:nvPr/>
        </p:nvSpPr>
        <p:spPr>
          <a:xfrm>
            <a:off x="457200" y="3104388"/>
            <a:ext cx="26060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Pravednost prema drugim učenicima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3355848" y="2761488"/>
            <a:ext cx="2606040" cy="1371600"/>
          </a:xfrm>
          <a:prstGeom prst="roundRect">
            <a:avLst>
              <a:gd name="adj" fmla="val 8000"/>
            </a:avLst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  <a:effectLst>
            <a:outerShdw blurRad="101600" dist="25400" dir="27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12" name="Text 10"/>
          <p:cNvSpPr/>
          <p:nvPr/>
        </p:nvSpPr>
        <p:spPr>
          <a:xfrm>
            <a:off x="3355848" y="3150108"/>
            <a:ext cx="26060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Osobni doprinos radu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6254496" y="2721145"/>
            <a:ext cx="2606040" cy="1371600"/>
          </a:xfrm>
          <a:prstGeom prst="roundRect">
            <a:avLst>
              <a:gd name="adj" fmla="val 8000"/>
            </a:avLst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  <a:effectLst>
            <a:outerShdw blurRad="101600" dist="25400" dir="27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15" name="Text 13"/>
          <p:cNvSpPr/>
          <p:nvPr/>
        </p:nvSpPr>
        <p:spPr>
          <a:xfrm>
            <a:off x="6254496" y="3159394"/>
            <a:ext cx="26060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Važnost vlastitog truda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D3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-274320"/>
            <a:ext cx="1828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0" b="1" dirty="0">
                <a:solidFill>
                  <a:srgbClr val="0ABFBC">
                    <a:alpha val="4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„</a:t>
            </a:r>
            <a:endParaRPr lang="en-US" sz="16000" dirty="0"/>
          </a:p>
        </p:txBody>
      </p:sp>
      <p:sp>
        <p:nvSpPr>
          <p:cNvPr id="3" name="Text 1"/>
          <p:cNvSpPr/>
          <p:nvPr/>
        </p:nvSpPr>
        <p:spPr>
          <a:xfrm>
            <a:off x="640080" y="822960"/>
            <a:ext cx="786384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„Pogrešno je pretpostaviti da bilo koja tehnološka inovacija ima samo jednostran učinak. Svaka tehnologija istodobno je i teret i dar; nije riječ o izboru između jednog ili drugog, nego o oba.“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640080" y="3931920"/>
            <a:ext cx="7863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ABF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– Neil Postman, Technopoly: The Surrender of Culture to Technology (1992)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01168"/>
            <a:ext cx="8229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Što nam poručuju učenici?</a:t>
            </a:r>
            <a:endParaRPr lang="en-US" sz="3400" dirty="0"/>
          </a:p>
        </p:txBody>
      </p:sp>
      <p:sp>
        <p:nvSpPr>
          <p:cNvPr id="3" name="Shape 1"/>
          <p:cNvSpPr/>
          <p:nvPr/>
        </p:nvSpPr>
        <p:spPr>
          <a:xfrm>
            <a:off x="457200" y="914400"/>
            <a:ext cx="822960" cy="50292"/>
          </a:xfrm>
          <a:prstGeom prst="rect">
            <a:avLst/>
          </a:prstGeom>
          <a:solidFill>
            <a:srgbClr val="0ABFBC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4" name="Shape 2"/>
          <p:cNvSpPr/>
          <p:nvPr/>
        </p:nvSpPr>
        <p:spPr>
          <a:xfrm>
            <a:off x="457200" y="1078992"/>
            <a:ext cx="4160520" cy="1143000"/>
          </a:xfrm>
          <a:prstGeom prst="roundRect">
            <a:avLst>
              <a:gd name="adj" fmla="val 8000"/>
            </a:avLst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  <a:effectLst>
            <a:outerShdw blurRad="101600" dist="25400" dir="27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5" name="Shape 3"/>
          <p:cNvSpPr/>
          <p:nvPr/>
        </p:nvSpPr>
        <p:spPr>
          <a:xfrm>
            <a:off x="621792" y="1371600"/>
            <a:ext cx="548640" cy="548640"/>
          </a:xfrm>
          <a:prstGeom prst="ellipse">
            <a:avLst/>
          </a:prstGeom>
          <a:solidFill>
            <a:srgbClr val="0ABFBC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6" name="Text 4"/>
          <p:cNvSpPr/>
          <p:nvPr/>
        </p:nvSpPr>
        <p:spPr>
          <a:xfrm>
            <a:off x="621792" y="137160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1298448" y="1078992"/>
            <a:ext cx="3182112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Koriste AI za učenje.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4828032" y="1078992"/>
            <a:ext cx="4160520" cy="1143000"/>
          </a:xfrm>
          <a:prstGeom prst="roundRect">
            <a:avLst>
              <a:gd name="adj" fmla="val 8000"/>
            </a:avLst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  <a:effectLst>
            <a:outerShdw blurRad="101600" dist="25400" dir="27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9" name="Shape 7"/>
          <p:cNvSpPr/>
          <p:nvPr/>
        </p:nvSpPr>
        <p:spPr>
          <a:xfrm>
            <a:off x="4992624" y="1371600"/>
            <a:ext cx="548640" cy="548640"/>
          </a:xfrm>
          <a:prstGeom prst="ellipse">
            <a:avLst/>
          </a:prstGeom>
          <a:solidFill>
            <a:srgbClr val="0ABFBC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10" name="Text 8"/>
          <p:cNvSpPr/>
          <p:nvPr/>
        </p:nvSpPr>
        <p:spPr>
          <a:xfrm>
            <a:off x="4992624" y="137160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5669280" y="1078992"/>
            <a:ext cx="3182112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Znaju da AI može pogriješiti.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457200" y="2377440"/>
            <a:ext cx="4160520" cy="1143000"/>
          </a:xfrm>
          <a:prstGeom prst="roundRect">
            <a:avLst>
              <a:gd name="adj" fmla="val 8000"/>
            </a:avLst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  <a:effectLst>
            <a:outerShdw blurRad="101600" dist="25400" dir="27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13" name="Shape 11"/>
          <p:cNvSpPr/>
          <p:nvPr/>
        </p:nvSpPr>
        <p:spPr>
          <a:xfrm>
            <a:off x="621792" y="2670048"/>
            <a:ext cx="548640" cy="548640"/>
          </a:xfrm>
          <a:prstGeom prst="ellipse">
            <a:avLst/>
          </a:prstGeom>
          <a:solidFill>
            <a:srgbClr val="0ABFBC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14" name="Text 12"/>
          <p:cNvSpPr/>
          <p:nvPr/>
        </p:nvSpPr>
        <p:spPr>
          <a:xfrm>
            <a:off x="621792" y="2670048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1298448" y="2377440"/>
            <a:ext cx="3182112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Žele pošteno vrednovanje.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4828032" y="2377440"/>
            <a:ext cx="4160520" cy="1143000"/>
          </a:xfrm>
          <a:prstGeom prst="roundRect">
            <a:avLst>
              <a:gd name="adj" fmla="val 8000"/>
            </a:avLst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  <a:effectLst>
            <a:outerShdw blurRad="101600" dist="25400" dir="27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17" name="Shape 15"/>
          <p:cNvSpPr/>
          <p:nvPr/>
        </p:nvSpPr>
        <p:spPr>
          <a:xfrm>
            <a:off x="4992624" y="2670048"/>
            <a:ext cx="548640" cy="548640"/>
          </a:xfrm>
          <a:prstGeom prst="ellipse">
            <a:avLst/>
          </a:prstGeom>
          <a:solidFill>
            <a:srgbClr val="0ABFBC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18" name="Text 16"/>
          <p:cNvSpPr/>
          <p:nvPr/>
        </p:nvSpPr>
        <p:spPr>
          <a:xfrm>
            <a:off x="4992624" y="2670048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5669280" y="2377440"/>
            <a:ext cx="3182112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Žele jasna pravila.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457200" y="3767328"/>
            <a:ext cx="8229600" cy="960120"/>
          </a:xfrm>
          <a:prstGeom prst="roundRect">
            <a:avLst>
              <a:gd name="adj" fmla="val 9524"/>
            </a:avLst>
          </a:prstGeom>
          <a:solidFill>
            <a:srgbClr val="F0FAFA"/>
          </a:solidFill>
          <a:ln w="19050">
            <a:solidFill>
              <a:srgbClr val="0ABFBC"/>
            </a:solidFill>
            <a:prstDash val="solid"/>
          </a:ln>
          <a:effectLst>
            <a:outerShdw blurRad="101600" dist="25400" dir="27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21" name="Text 19"/>
          <p:cNvSpPr/>
          <p:nvPr/>
        </p:nvSpPr>
        <p:spPr>
          <a:xfrm>
            <a:off x="640080" y="3767328"/>
            <a:ext cx="786384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i="1" dirty="0">
                <a:solidFill>
                  <a:srgbClr val="078F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„Možemo ga koristiti za pomoć, ali ne da napravi posao umjesto nas.“</a:t>
            </a:r>
            <a:r>
              <a:rPr lang="en-US" sz="12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— Glas učenika, fokus grupa OŠ Središće</a:t>
            </a:r>
            <a:endParaRPr lang="en-US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01168"/>
            <a:ext cx="8229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Rasprava</a:t>
            </a:r>
            <a:endParaRPr lang="en-US" sz="3400" dirty="0"/>
          </a:p>
        </p:txBody>
      </p:sp>
      <p:sp>
        <p:nvSpPr>
          <p:cNvPr id="3" name="Shape 1"/>
          <p:cNvSpPr/>
          <p:nvPr/>
        </p:nvSpPr>
        <p:spPr>
          <a:xfrm>
            <a:off x="457200" y="914400"/>
            <a:ext cx="822960" cy="50292"/>
          </a:xfrm>
          <a:prstGeom prst="rect">
            <a:avLst/>
          </a:prstGeom>
          <a:solidFill>
            <a:srgbClr val="0ABFBC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4" name="Text 2"/>
          <p:cNvSpPr/>
          <p:nvPr/>
        </p:nvSpPr>
        <p:spPr>
          <a:xfrm>
            <a:off x="457200" y="987552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Učenici nam poručuju četiri stvari. Kako bismo kao učitelji odgovorili na svaku od njih?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274320" y="1508760"/>
            <a:ext cx="1993392" cy="3401568"/>
          </a:xfrm>
          <a:prstGeom prst="roundRect">
            <a:avLst>
              <a:gd name="adj" fmla="val 5505"/>
            </a:avLst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  <a:effectLst>
            <a:outerShdw blurRad="101600" dist="25400" dir="27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6" name="Shape 4"/>
          <p:cNvSpPr/>
          <p:nvPr/>
        </p:nvSpPr>
        <p:spPr>
          <a:xfrm>
            <a:off x="274320" y="1508760"/>
            <a:ext cx="1993392" cy="804672"/>
          </a:xfrm>
          <a:prstGeom prst="roundRect">
            <a:avLst>
              <a:gd name="adj" fmla="val 13636"/>
            </a:avLst>
          </a:prstGeom>
          <a:solidFill>
            <a:srgbClr val="0ABFBC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7" name="Shape 5"/>
          <p:cNvSpPr/>
          <p:nvPr/>
        </p:nvSpPr>
        <p:spPr>
          <a:xfrm>
            <a:off x="274320" y="2057400"/>
            <a:ext cx="1993392" cy="256032"/>
          </a:xfrm>
          <a:prstGeom prst="rect">
            <a:avLst/>
          </a:prstGeom>
          <a:solidFill>
            <a:srgbClr val="0ABFBC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8" name="Text 6"/>
          <p:cNvSpPr/>
          <p:nvPr/>
        </p:nvSpPr>
        <p:spPr>
          <a:xfrm>
            <a:off x="274320" y="1508760"/>
            <a:ext cx="1993392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3200" dirty="0"/>
          </a:p>
        </p:txBody>
      </p:sp>
      <p:sp>
        <p:nvSpPr>
          <p:cNvPr id="9" name="Text 7"/>
          <p:cNvSpPr/>
          <p:nvPr/>
        </p:nvSpPr>
        <p:spPr>
          <a:xfrm>
            <a:off x="365760" y="2377440"/>
            <a:ext cx="181051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Koristimo AI za učenje.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365760" y="3200400"/>
            <a:ext cx="1810512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Kako podržavamo odgovornu upotrebu AI-ja u nastavi?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2450592" y="1508760"/>
            <a:ext cx="1993392" cy="3401568"/>
          </a:xfrm>
          <a:prstGeom prst="roundRect">
            <a:avLst>
              <a:gd name="adj" fmla="val 5505"/>
            </a:avLst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  <a:effectLst>
            <a:outerShdw blurRad="101600" dist="25400" dir="27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12" name="Shape 10"/>
          <p:cNvSpPr/>
          <p:nvPr/>
        </p:nvSpPr>
        <p:spPr>
          <a:xfrm>
            <a:off x="2450592" y="1508760"/>
            <a:ext cx="1993392" cy="804672"/>
          </a:xfrm>
          <a:prstGeom prst="roundRect">
            <a:avLst>
              <a:gd name="adj" fmla="val 13636"/>
            </a:avLst>
          </a:prstGeom>
          <a:solidFill>
            <a:srgbClr val="0ABFBC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13" name="Shape 11"/>
          <p:cNvSpPr/>
          <p:nvPr/>
        </p:nvSpPr>
        <p:spPr>
          <a:xfrm>
            <a:off x="2450592" y="2057400"/>
            <a:ext cx="1993392" cy="256032"/>
          </a:xfrm>
          <a:prstGeom prst="rect">
            <a:avLst/>
          </a:prstGeom>
          <a:solidFill>
            <a:srgbClr val="0ABFBC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14" name="Text 12"/>
          <p:cNvSpPr/>
          <p:nvPr/>
        </p:nvSpPr>
        <p:spPr>
          <a:xfrm>
            <a:off x="2450592" y="1508760"/>
            <a:ext cx="1993392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3200" dirty="0"/>
          </a:p>
        </p:txBody>
      </p:sp>
      <p:sp>
        <p:nvSpPr>
          <p:cNvPr id="15" name="Text 13"/>
          <p:cNvSpPr/>
          <p:nvPr/>
        </p:nvSpPr>
        <p:spPr>
          <a:xfrm>
            <a:off x="2542032" y="2377440"/>
            <a:ext cx="181051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Znamo da AI griješi.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2542032" y="3200400"/>
            <a:ext cx="1810512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Kako učenike učimo kritički vrednovati AI odgovore?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626864" y="1508760"/>
            <a:ext cx="1993392" cy="3401568"/>
          </a:xfrm>
          <a:prstGeom prst="roundRect">
            <a:avLst>
              <a:gd name="adj" fmla="val 5505"/>
            </a:avLst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  <a:effectLst>
            <a:outerShdw blurRad="101600" dist="25400" dir="27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18" name="Shape 16"/>
          <p:cNvSpPr/>
          <p:nvPr/>
        </p:nvSpPr>
        <p:spPr>
          <a:xfrm>
            <a:off x="4626864" y="1508760"/>
            <a:ext cx="1993392" cy="804672"/>
          </a:xfrm>
          <a:prstGeom prst="roundRect">
            <a:avLst>
              <a:gd name="adj" fmla="val 13636"/>
            </a:avLst>
          </a:prstGeom>
          <a:solidFill>
            <a:srgbClr val="0ABFBC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19" name="Shape 17"/>
          <p:cNvSpPr/>
          <p:nvPr/>
        </p:nvSpPr>
        <p:spPr>
          <a:xfrm>
            <a:off x="4626864" y="2057400"/>
            <a:ext cx="1993392" cy="256032"/>
          </a:xfrm>
          <a:prstGeom prst="rect">
            <a:avLst/>
          </a:prstGeom>
          <a:solidFill>
            <a:srgbClr val="0ABFBC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20" name="Text 18"/>
          <p:cNvSpPr/>
          <p:nvPr/>
        </p:nvSpPr>
        <p:spPr>
          <a:xfrm>
            <a:off x="4626864" y="1508760"/>
            <a:ext cx="1993392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3200" dirty="0"/>
          </a:p>
        </p:txBody>
      </p:sp>
      <p:sp>
        <p:nvSpPr>
          <p:cNvPr id="21" name="Text 19"/>
          <p:cNvSpPr/>
          <p:nvPr/>
        </p:nvSpPr>
        <p:spPr>
          <a:xfrm>
            <a:off x="4718304" y="2377440"/>
            <a:ext cx="181051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Želimo pošteno vrednovanje.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4718304" y="3200400"/>
            <a:ext cx="1810512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Kako ocjenjujemo radove nastale uz pomoć AI-ja?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6803136" y="1508760"/>
            <a:ext cx="1993392" cy="3401568"/>
          </a:xfrm>
          <a:prstGeom prst="roundRect">
            <a:avLst>
              <a:gd name="adj" fmla="val 5505"/>
            </a:avLst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  <a:effectLst>
            <a:outerShdw blurRad="101600" dist="25400" dir="27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24" name="Shape 22"/>
          <p:cNvSpPr/>
          <p:nvPr/>
        </p:nvSpPr>
        <p:spPr>
          <a:xfrm>
            <a:off x="6803136" y="1508760"/>
            <a:ext cx="1993392" cy="804672"/>
          </a:xfrm>
          <a:prstGeom prst="roundRect">
            <a:avLst>
              <a:gd name="adj" fmla="val 13636"/>
            </a:avLst>
          </a:prstGeom>
          <a:solidFill>
            <a:srgbClr val="0ABFBC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25" name="Shape 23"/>
          <p:cNvSpPr/>
          <p:nvPr/>
        </p:nvSpPr>
        <p:spPr>
          <a:xfrm>
            <a:off x="6803136" y="2057400"/>
            <a:ext cx="1993392" cy="256032"/>
          </a:xfrm>
          <a:prstGeom prst="rect">
            <a:avLst/>
          </a:prstGeom>
          <a:solidFill>
            <a:srgbClr val="0ABFBC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26" name="Text 24"/>
          <p:cNvSpPr/>
          <p:nvPr/>
        </p:nvSpPr>
        <p:spPr>
          <a:xfrm>
            <a:off x="6803136" y="1508760"/>
            <a:ext cx="1993392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3200" dirty="0"/>
          </a:p>
        </p:txBody>
      </p:sp>
      <p:sp>
        <p:nvSpPr>
          <p:cNvPr id="27" name="Text 25"/>
          <p:cNvSpPr/>
          <p:nvPr/>
        </p:nvSpPr>
        <p:spPr>
          <a:xfrm>
            <a:off x="6894576" y="2377440"/>
            <a:ext cx="181051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Želimo jasna pravila.</a:t>
            </a:r>
            <a:endParaRPr lang="en-US" sz="1300" dirty="0"/>
          </a:p>
        </p:txBody>
      </p:sp>
      <p:sp>
        <p:nvSpPr>
          <p:cNvPr id="28" name="Text 26"/>
          <p:cNvSpPr/>
          <p:nvPr/>
        </p:nvSpPr>
        <p:spPr>
          <a:xfrm>
            <a:off x="6894576" y="3200400"/>
            <a:ext cx="1810512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Koja pravila trebaju postojati u školi?</a:t>
            </a:r>
            <a:endParaRPr lang="en-US" sz="11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200400" y="457200"/>
            <a:ext cx="2743200" cy="2743200"/>
          </a:xfrm>
          <a:prstGeom prst="ellipse">
            <a:avLst/>
          </a:prstGeom>
          <a:solidFill>
            <a:srgbClr val="F0FAFA"/>
          </a:solidFill>
          <a:ln w="1905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3" name="Text 1"/>
          <p:cNvSpPr/>
          <p:nvPr/>
        </p:nvSpPr>
        <p:spPr>
          <a:xfrm>
            <a:off x="3200400" y="457200"/>
            <a:ext cx="2743200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78F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Hvala!</a:t>
            </a:r>
            <a:endParaRPr lang="en-US" sz="4000" dirty="0"/>
          </a:p>
        </p:txBody>
      </p:sp>
      <p:sp>
        <p:nvSpPr>
          <p:cNvPr id="4" name="Text 2"/>
          <p:cNvSpPr/>
          <p:nvPr/>
        </p:nvSpPr>
        <p:spPr>
          <a:xfrm>
            <a:off x="2743200" y="3431568"/>
            <a:ext cx="3657600" cy="161591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Nera Batina, prof.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Božena Ukić, prof.</a:t>
            </a:r>
            <a:endParaRPr lang="en-US" sz="16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Osnovna škola Središće</a:t>
            </a: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0ABF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nera.batina@skole.hr</a:t>
            </a:r>
            <a:endParaRPr lang="en-US" sz="16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0ABF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bozena.ukic@skole.hr</a:t>
            </a: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18" y="4133088"/>
            <a:ext cx="971706" cy="91440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6640" y="4133088"/>
            <a:ext cx="1097280" cy="914400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5093208"/>
            <a:ext cx="9144000" cy="59436"/>
          </a:xfrm>
          <a:prstGeom prst="rect">
            <a:avLst/>
          </a:prstGeom>
          <a:solidFill>
            <a:srgbClr val="0ABFBC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01168"/>
            <a:ext cx="8229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Zašto istraživati umjetnu inteligenciju?</a:t>
            </a:r>
            <a:endParaRPr lang="en-US" sz="3400" dirty="0"/>
          </a:p>
        </p:txBody>
      </p:sp>
      <p:sp>
        <p:nvSpPr>
          <p:cNvPr id="3" name="Shape 1"/>
          <p:cNvSpPr/>
          <p:nvPr/>
        </p:nvSpPr>
        <p:spPr>
          <a:xfrm>
            <a:off x="457200" y="914400"/>
            <a:ext cx="822960" cy="50292"/>
          </a:xfrm>
          <a:prstGeom prst="rect">
            <a:avLst/>
          </a:prstGeom>
          <a:solidFill>
            <a:srgbClr val="0ABFBC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4" name="Shape 2"/>
          <p:cNvSpPr/>
          <p:nvPr/>
        </p:nvSpPr>
        <p:spPr>
          <a:xfrm>
            <a:off x="411480" y="1063491"/>
            <a:ext cx="2697480" cy="3767328"/>
          </a:xfrm>
          <a:prstGeom prst="roundRect">
            <a:avLst>
              <a:gd name="adj" fmla="val 4068"/>
            </a:avLst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  <a:effectLst>
            <a:outerShdw blurRad="101600" dist="25400" dir="27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6" name="Text 4"/>
          <p:cNvSpPr/>
          <p:nvPr/>
        </p:nvSpPr>
        <p:spPr>
          <a:xfrm>
            <a:off x="1463040" y="1170432"/>
            <a:ext cx="6858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02920" y="1522065"/>
            <a:ext cx="2423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78F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Učenici već koriste AI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640080" y="2244441"/>
            <a:ext cx="2331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 u učenju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632263" y="2862972"/>
            <a:ext cx="2331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 pri izradi zadataka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40080" y="3416515"/>
            <a:ext cx="2331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 u svakodnevnom životu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291840" y="1078992"/>
            <a:ext cx="2697480" cy="3767328"/>
          </a:xfrm>
          <a:prstGeom prst="roundRect">
            <a:avLst>
              <a:gd name="adj" fmla="val 4068"/>
            </a:avLst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  <a:effectLst>
            <a:outerShdw blurRad="101600" dist="25400" dir="27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13" name="Text 11"/>
          <p:cNvSpPr/>
          <p:nvPr/>
        </p:nvSpPr>
        <p:spPr>
          <a:xfrm>
            <a:off x="4297680" y="1170432"/>
            <a:ext cx="6858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3337560" y="1563213"/>
            <a:ext cx="2423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78F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Škole traže odgovore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3474720" y="2314332"/>
            <a:ext cx="2331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 kako koristiti AI u nastavi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3429000" y="2862972"/>
            <a:ext cx="2514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 </a:t>
            </a:r>
            <a:r>
              <a:rPr lang="en-US" sz="16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kako vrednovati učenički rad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3474720" y="3411612"/>
            <a:ext cx="2331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 kako poticati samostalno razmišljanje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6126480" y="1078992"/>
            <a:ext cx="2697480" cy="3767328"/>
          </a:xfrm>
          <a:prstGeom prst="roundRect">
            <a:avLst>
              <a:gd name="adj" fmla="val 4068"/>
            </a:avLst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  <a:effectLst>
            <a:outerShdw blurRad="101600" dist="25400" dir="27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20" name="Text 18"/>
          <p:cNvSpPr/>
          <p:nvPr/>
        </p:nvSpPr>
        <p:spPr>
          <a:xfrm>
            <a:off x="7132320" y="1170432"/>
            <a:ext cx="6858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2200" dirty="0"/>
          </a:p>
        </p:txBody>
      </p:sp>
      <p:sp>
        <p:nvSpPr>
          <p:cNvPr id="21" name="Text 19"/>
          <p:cNvSpPr/>
          <p:nvPr/>
        </p:nvSpPr>
        <p:spPr>
          <a:xfrm>
            <a:off x="6263640" y="1537476"/>
            <a:ext cx="2423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78F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Važno je čuti učenike</a:t>
            </a:r>
            <a:endParaRPr lang="en-US" sz="2000" dirty="0"/>
          </a:p>
        </p:txBody>
      </p:sp>
      <p:sp>
        <p:nvSpPr>
          <p:cNvPr id="22" name="Text 20"/>
          <p:cNvSpPr/>
          <p:nvPr/>
        </p:nvSpPr>
        <p:spPr>
          <a:xfrm>
            <a:off x="6309360" y="2286000"/>
            <a:ext cx="2331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 kako koriste AI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309360" y="2862972"/>
            <a:ext cx="2331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 što o njemu misle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6309360" y="3409575"/>
            <a:ext cx="2331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 kako procjenjuju njegov utjecaj na učenje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01168"/>
            <a:ext cx="8229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Cilj istraživanja</a:t>
            </a:r>
            <a:endParaRPr lang="en-US" sz="3400" dirty="0"/>
          </a:p>
        </p:txBody>
      </p:sp>
      <p:sp>
        <p:nvSpPr>
          <p:cNvPr id="3" name="Shape 1"/>
          <p:cNvSpPr/>
          <p:nvPr/>
        </p:nvSpPr>
        <p:spPr>
          <a:xfrm>
            <a:off x="457200" y="914400"/>
            <a:ext cx="822960" cy="50292"/>
          </a:xfrm>
          <a:prstGeom prst="rect">
            <a:avLst/>
          </a:prstGeom>
          <a:solidFill>
            <a:srgbClr val="0ABFBC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4" name="Text 2"/>
          <p:cNvSpPr/>
          <p:nvPr/>
        </p:nvSpPr>
        <p:spPr>
          <a:xfrm>
            <a:off x="457200" y="1024128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Saznati kako učenici koriste umjetnu inteligenciju i što o njoj misle.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457200" y="1691640"/>
            <a:ext cx="8229600" cy="530352"/>
          </a:xfrm>
          <a:prstGeom prst="roundRect">
            <a:avLst>
              <a:gd name="adj" fmla="val 13793"/>
            </a:avLst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6" name="Text 4"/>
          <p:cNvSpPr/>
          <p:nvPr/>
        </p:nvSpPr>
        <p:spPr>
          <a:xfrm>
            <a:off x="640080" y="1691640"/>
            <a:ext cx="78638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 err="1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Koriste</a:t>
            </a:r>
            <a:r>
              <a:rPr lang="en-US" sz="15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li AI?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457200" y="2313432"/>
            <a:ext cx="8229600" cy="530352"/>
          </a:xfrm>
          <a:prstGeom prst="roundRect">
            <a:avLst>
              <a:gd name="adj" fmla="val 13793"/>
            </a:avLst>
          </a:prstGeom>
          <a:solidFill>
            <a:srgbClr val="F0FAFA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8" name="Text 6"/>
          <p:cNvSpPr/>
          <p:nvPr/>
        </p:nvSpPr>
        <p:spPr>
          <a:xfrm>
            <a:off x="640080" y="2313432"/>
            <a:ext cx="78638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 što ga koriste?</a:t>
            </a:r>
            <a:endParaRPr lang="en-US" sz="1500" dirty="0"/>
          </a:p>
        </p:txBody>
      </p:sp>
      <p:sp>
        <p:nvSpPr>
          <p:cNvPr id="9" name="Shape 7"/>
          <p:cNvSpPr/>
          <p:nvPr/>
        </p:nvSpPr>
        <p:spPr>
          <a:xfrm>
            <a:off x="457200" y="2935224"/>
            <a:ext cx="8229600" cy="530352"/>
          </a:xfrm>
          <a:prstGeom prst="roundRect">
            <a:avLst>
              <a:gd name="adj" fmla="val 13793"/>
            </a:avLst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10" name="Text 8"/>
          <p:cNvSpPr/>
          <p:nvPr/>
        </p:nvSpPr>
        <p:spPr>
          <a:xfrm>
            <a:off x="640080" y="2935224"/>
            <a:ext cx="78638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 err="1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Što</a:t>
            </a:r>
            <a:r>
              <a:rPr lang="en-US" sz="15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im pomaže?</a:t>
            </a:r>
            <a:endParaRPr lang="en-US" sz="1500" dirty="0"/>
          </a:p>
        </p:txBody>
      </p:sp>
      <p:sp>
        <p:nvSpPr>
          <p:cNvPr id="11" name="Shape 9"/>
          <p:cNvSpPr/>
          <p:nvPr/>
        </p:nvSpPr>
        <p:spPr>
          <a:xfrm>
            <a:off x="457200" y="3557016"/>
            <a:ext cx="8229600" cy="530352"/>
          </a:xfrm>
          <a:prstGeom prst="roundRect">
            <a:avLst>
              <a:gd name="adj" fmla="val 13793"/>
            </a:avLst>
          </a:prstGeom>
          <a:solidFill>
            <a:srgbClr val="F0FAFA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12" name="Text 10"/>
          <p:cNvSpPr/>
          <p:nvPr/>
        </p:nvSpPr>
        <p:spPr>
          <a:xfrm>
            <a:off x="640080" y="3557016"/>
            <a:ext cx="78638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 err="1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Što</a:t>
            </a:r>
            <a:r>
              <a:rPr lang="en-US" sz="15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ih zabrinjava?</a:t>
            </a:r>
            <a:endParaRPr lang="en-US" sz="1500" dirty="0"/>
          </a:p>
        </p:txBody>
      </p:sp>
      <p:sp>
        <p:nvSpPr>
          <p:cNvPr id="13" name="Shape 11"/>
          <p:cNvSpPr/>
          <p:nvPr/>
        </p:nvSpPr>
        <p:spPr>
          <a:xfrm>
            <a:off x="457200" y="4178808"/>
            <a:ext cx="8229600" cy="530352"/>
          </a:xfrm>
          <a:prstGeom prst="roundRect">
            <a:avLst>
              <a:gd name="adj" fmla="val 13793"/>
            </a:avLst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14" name="Text 12"/>
          <p:cNvSpPr/>
          <p:nvPr/>
        </p:nvSpPr>
        <p:spPr>
          <a:xfrm>
            <a:off x="640080" y="4178808"/>
            <a:ext cx="78638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Gdje vide granicu između pomoći i prepisivanja?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01168"/>
            <a:ext cx="8229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Metodologija istraživanja</a:t>
            </a:r>
            <a:endParaRPr lang="en-US" sz="3400" dirty="0"/>
          </a:p>
        </p:txBody>
      </p:sp>
      <p:sp>
        <p:nvSpPr>
          <p:cNvPr id="3" name="Shape 1"/>
          <p:cNvSpPr/>
          <p:nvPr/>
        </p:nvSpPr>
        <p:spPr>
          <a:xfrm>
            <a:off x="457200" y="914400"/>
            <a:ext cx="822960" cy="50292"/>
          </a:xfrm>
          <a:prstGeom prst="rect">
            <a:avLst/>
          </a:prstGeom>
          <a:solidFill>
            <a:srgbClr val="0ABFBC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4" name="Shape 2"/>
          <p:cNvSpPr/>
          <p:nvPr/>
        </p:nvSpPr>
        <p:spPr>
          <a:xfrm>
            <a:off x="457200" y="1078992"/>
            <a:ext cx="4114800" cy="3767328"/>
          </a:xfrm>
          <a:prstGeom prst="roundRect">
            <a:avLst>
              <a:gd name="adj" fmla="val 2913"/>
            </a:avLst>
          </a:prstGeom>
          <a:solidFill>
            <a:srgbClr val="F0FAFA"/>
          </a:solidFill>
          <a:ln w="15240">
            <a:solidFill>
              <a:srgbClr val="0ABFBC"/>
            </a:solidFill>
            <a:prstDash val="solid"/>
          </a:ln>
          <a:effectLst>
            <a:outerShdw blurRad="101600" dist="25400" dir="27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5" name="Text 3"/>
          <p:cNvSpPr/>
          <p:nvPr/>
        </p:nvSpPr>
        <p:spPr>
          <a:xfrm>
            <a:off x="640080" y="1207008"/>
            <a:ext cx="37490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78F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Kvantitativni dio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640080" y="1664208"/>
            <a:ext cx="374904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5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online anketni upitnik</a:t>
            </a:r>
            <a:endParaRPr lang="en-US" sz="1500" dirty="0"/>
          </a:p>
          <a:p>
            <a:pPr marL="342900" indent="-342900">
              <a:buSzPct val="100000"/>
              <a:buChar char="•"/>
            </a:pPr>
            <a:r>
              <a:rPr lang="en-US" sz="15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567 učenika od 5. do 8. razreda</a:t>
            </a:r>
            <a:endParaRPr lang="en-US" sz="1500" dirty="0"/>
          </a:p>
          <a:p>
            <a:pPr marL="342900" indent="-342900">
              <a:buSzPct val="100000"/>
              <a:buChar char="•"/>
            </a:pPr>
            <a:r>
              <a:rPr lang="en-US" sz="15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učenici OŠ Središće i 14 županija RH</a:t>
            </a:r>
            <a:endParaRPr lang="en-US" sz="1500" dirty="0"/>
          </a:p>
          <a:p>
            <a:pPr marL="342900" indent="-342900">
              <a:buSzPct val="100000"/>
              <a:buChar char="•"/>
            </a:pPr>
            <a:r>
              <a:rPr lang="en-US" sz="15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prikupljanje podataka: siječanj 2026.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4754880" y="1078992"/>
            <a:ext cx="3931920" cy="3767328"/>
          </a:xfrm>
          <a:prstGeom prst="roundRect">
            <a:avLst>
              <a:gd name="adj" fmla="val 2913"/>
            </a:avLst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  <a:effectLst>
            <a:outerShdw blurRad="101600" dist="25400" dir="27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8" name="Text 6"/>
          <p:cNvSpPr/>
          <p:nvPr/>
        </p:nvSpPr>
        <p:spPr>
          <a:xfrm>
            <a:off x="4937760" y="1207008"/>
            <a:ext cx="3566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78F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Kvalitativni dio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4937760" y="1664208"/>
            <a:ext cx="356616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5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fokus grupa s 18 učenika OŠ Središće</a:t>
            </a:r>
            <a:endParaRPr lang="en-US" sz="1500" dirty="0"/>
          </a:p>
          <a:p>
            <a:pPr marL="342900" indent="-342900">
              <a:buSzPct val="100000"/>
              <a:buChar char="•"/>
            </a:pPr>
            <a:r>
              <a:rPr lang="en-US" sz="15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vođeni grupni razgovor</a:t>
            </a:r>
            <a:endParaRPr lang="en-US" sz="1500" dirty="0"/>
          </a:p>
          <a:p>
            <a:pPr marL="342900" indent="-342900">
              <a:buSzPct val="100000"/>
              <a:buChar char="•"/>
            </a:pPr>
            <a:r>
              <a:rPr lang="en-US" sz="15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istraživanje iskustava, stavova i navika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4937760" y="3218688"/>
            <a:ext cx="3566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78F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Cilj kombiniranog pristupa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4937760" y="3584448"/>
            <a:ext cx="35661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5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dobiti uvid u učestalost korištenja AI alata</a:t>
            </a:r>
            <a:endParaRPr lang="en-US" sz="1500" dirty="0"/>
          </a:p>
          <a:p>
            <a:pPr marL="342900" indent="-342900">
              <a:buSzPct val="100000"/>
              <a:buChar char="•"/>
            </a:pPr>
            <a:r>
              <a:rPr lang="en-US" sz="15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razumjeti iskustva i promišljanja učenika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01168"/>
            <a:ext cx="8229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Sudionici istraživanja</a:t>
            </a:r>
            <a:endParaRPr lang="en-US" sz="3400" dirty="0"/>
          </a:p>
        </p:txBody>
      </p:sp>
      <p:sp>
        <p:nvSpPr>
          <p:cNvPr id="3" name="Shape 1"/>
          <p:cNvSpPr/>
          <p:nvPr/>
        </p:nvSpPr>
        <p:spPr>
          <a:xfrm>
            <a:off x="457200" y="914400"/>
            <a:ext cx="822960" cy="50292"/>
          </a:xfrm>
          <a:prstGeom prst="rect">
            <a:avLst/>
          </a:prstGeom>
          <a:solidFill>
            <a:srgbClr val="0ABFBC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4" name="Shape 2"/>
          <p:cNvSpPr/>
          <p:nvPr/>
        </p:nvSpPr>
        <p:spPr>
          <a:xfrm>
            <a:off x="274320" y="1078992"/>
            <a:ext cx="1508760" cy="2011680"/>
          </a:xfrm>
          <a:prstGeom prst="roundRect">
            <a:avLst>
              <a:gd name="adj" fmla="val 7273"/>
            </a:avLst>
          </a:prstGeom>
          <a:solidFill>
            <a:srgbClr val="F0FAFA"/>
          </a:solidFill>
          <a:ln w="12700">
            <a:solidFill>
              <a:srgbClr val="0ABFBC"/>
            </a:solidFill>
            <a:prstDash val="solid"/>
          </a:ln>
          <a:effectLst>
            <a:outerShdw blurRad="101600" dist="25400" dir="27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5" name="Text 3"/>
          <p:cNvSpPr/>
          <p:nvPr/>
        </p:nvSpPr>
        <p:spPr>
          <a:xfrm>
            <a:off x="274320" y="1188720"/>
            <a:ext cx="15087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078F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567</a:t>
            </a:r>
            <a:endParaRPr lang="en-US" sz="4200" dirty="0"/>
          </a:p>
        </p:txBody>
      </p:sp>
      <p:sp>
        <p:nvSpPr>
          <p:cNvPr id="6" name="Text 4"/>
          <p:cNvSpPr/>
          <p:nvPr/>
        </p:nvSpPr>
        <p:spPr>
          <a:xfrm>
            <a:off x="274320" y="1993392"/>
            <a:ext cx="15087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učenika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274320" y="2377440"/>
            <a:ext cx="1508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5.–8. razred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2011680" y="1078992"/>
            <a:ext cx="1508760" cy="2011680"/>
          </a:xfrm>
          <a:prstGeom prst="roundRect">
            <a:avLst>
              <a:gd name="adj" fmla="val 7273"/>
            </a:avLst>
          </a:prstGeom>
          <a:solidFill>
            <a:srgbClr val="F1F5F9"/>
          </a:solidFill>
          <a:ln w="12700">
            <a:solidFill>
              <a:srgbClr val="E2E8F0"/>
            </a:solidFill>
            <a:prstDash val="solid"/>
          </a:ln>
          <a:effectLst>
            <a:outerShdw blurRad="101600" dist="25400" dir="27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9" name="Text 7"/>
          <p:cNvSpPr/>
          <p:nvPr/>
        </p:nvSpPr>
        <p:spPr>
          <a:xfrm>
            <a:off x="2011680" y="1188720"/>
            <a:ext cx="15087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078F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</a:t>
            </a:r>
            <a:endParaRPr lang="en-US" sz="4200" dirty="0"/>
          </a:p>
        </p:txBody>
      </p:sp>
      <p:sp>
        <p:nvSpPr>
          <p:cNvPr id="10" name="Text 8"/>
          <p:cNvSpPr/>
          <p:nvPr/>
        </p:nvSpPr>
        <p:spPr>
          <a:xfrm>
            <a:off x="2011680" y="1993392"/>
            <a:ext cx="15087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županija RH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2011680" y="2377440"/>
            <a:ext cx="1508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online anketa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3749040" y="1078992"/>
            <a:ext cx="1508760" cy="2011680"/>
          </a:xfrm>
          <a:prstGeom prst="roundRect">
            <a:avLst>
              <a:gd name="adj" fmla="val 7273"/>
            </a:avLst>
          </a:prstGeom>
          <a:solidFill>
            <a:srgbClr val="F0FAFA"/>
          </a:solidFill>
          <a:ln w="12700">
            <a:solidFill>
              <a:srgbClr val="0ABFBC"/>
            </a:solidFill>
            <a:prstDash val="solid"/>
          </a:ln>
          <a:effectLst>
            <a:outerShdw blurRad="101600" dist="25400" dir="27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13" name="Text 11"/>
          <p:cNvSpPr/>
          <p:nvPr/>
        </p:nvSpPr>
        <p:spPr>
          <a:xfrm>
            <a:off x="3749040" y="1188720"/>
            <a:ext cx="15087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078F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273</a:t>
            </a:r>
            <a:endParaRPr lang="en-US" sz="4200" dirty="0"/>
          </a:p>
        </p:txBody>
      </p:sp>
      <p:sp>
        <p:nvSpPr>
          <p:cNvPr id="14" name="Text 12"/>
          <p:cNvSpPr/>
          <p:nvPr/>
        </p:nvSpPr>
        <p:spPr>
          <a:xfrm>
            <a:off x="3749040" y="1993392"/>
            <a:ext cx="15087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djevojčica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3749040" y="2377440"/>
            <a:ext cx="1508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48,1 %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5486400" y="1078992"/>
            <a:ext cx="1508760" cy="2011680"/>
          </a:xfrm>
          <a:prstGeom prst="roundRect">
            <a:avLst>
              <a:gd name="adj" fmla="val 7273"/>
            </a:avLst>
          </a:prstGeom>
          <a:solidFill>
            <a:srgbClr val="F1F5F9"/>
          </a:solidFill>
          <a:ln w="12700">
            <a:solidFill>
              <a:srgbClr val="E2E8F0"/>
            </a:solidFill>
            <a:prstDash val="solid"/>
          </a:ln>
          <a:effectLst>
            <a:outerShdw blurRad="101600" dist="25400" dir="27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17" name="Text 15"/>
          <p:cNvSpPr/>
          <p:nvPr/>
        </p:nvSpPr>
        <p:spPr>
          <a:xfrm>
            <a:off x="5486400" y="1188720"/>
            <a:ext cx="15087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078F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294</a:t>
            </a:r>
            <a:endParaRPr lang="en-US" sz="4200" dirty="0"/>
          </a:p>
        </p:txBody>
      </p:sp>
      <p:sp>
        <p:nvSpPr>
          <p:cNvPr id="18" name="Text 16"/>
          <p:cNvSpPr/>
          <p:nvPr/>
        </p:nvSpPr>
        <p:spPr>
          <a:xfrm>
            <a:off x="5486400" y="1993392"/>
            <a:ext cx="15087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dječaka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5486400" y="2377440"/>
            <a:ext cx="1508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51,9 %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7223760" y="1078992"/>
            <a:ext cx="1508760" cy="2011680"/>
          </a:xfrm>
          <a:prstGeom prst="roundRect">
            <a:avLst>
              <a:gd name="adj" fmla="val 7273"/>
            </a:avLst>
          </a:prstGeom>
          <a:solidFill>
            <a:srgbClr val="F0FAFA"/>
          </a:solidFill>
          <a:ln w="12700">
            <a:solidFill>
              <a:srgbClr val="0ABFBC"/>
            </a:solidFill>
            <a:prstDash val="solid"/>
          </a:ln>
          <a:effectLst>
            <a:outerShdw blurRad="101600" dist="25400" dir="27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21" name="Text 19"/>
          <p:cNvSpPr/>
          <p:nvPr/>
        </p:nvSpPr>
        <p:spPr>
          <a:xfrm>
            <a:off x="7223760" y="1188720"/>
            <a:ext cx="15087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078F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</a:t>
            </a:r>
            <a:endParaRPr lang="en-US" sz="4200" dirty="0"/>
          </a:p>
        </p:txBody>
      </p:sp>
      <p:sp>
        <p:nvSpPr>
          <p:cNvPr id="22" name="Text 20"/>
          <p:cNvSpPr/>
          <p:nvPr/>
        </p:nvSpPr>
        <p:spPr>
          <a:xfrm>
            <a:off x="7223760" y="1993392"/>
            <a:ext cx="15087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učenika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7223760" y="2377440"/>
            <a:ext cx="1508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fokus grupa OŠ Središće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457200" y="3337560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Anketno istraživanje: 567 učenika, 14 županija  |  Fokus grupa: 18 učenika OŠ Središće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01168"/>
            <a:ext cx="8229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Poznaju li učenici umjetnu inteligenciju?</a:t>
            </a:r>
            <a:endParaRPr lang="en-US" sz="3400" dirty="0"/>
          </a:p>
        </p:txBody>
      </p:sp>
      <p:sp>
        <p:nvSpPr>
          <p:cNvPr id="3" name="Shape 1"/>
          <p:cNvSpPr/>
          <p:nvPr/>
        </p:nvSpPr>
        <p:spPr>
          <a:xfrm>
            <a:off x="457200" y="914400"/>
            <a:ext cx="822960" cy="50292"/>
          </a:xfrm>
          <a:prstGeom prst="rect">
            <a:avLst/>
          </a:prstGeom>
          <a:solidFill>
            <a:srgbClr val="0ABFBC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4" name="Shape 2"/>
          <p:cNvSpPr/>
          <p:nvPr/>
        </p:nvSpPr>
        <p:spPr>
          <a:xfrm>
            <a:off x="457200" y="1078992"/>
            <a:ext cx="3200400" cy="3200400"/>
          </a:xfrm>
          <a:prstGeom prst="ellipse">
            <a:avLst/>
          </a:prstGeom>
          <a:solidFill>
            <a:srgbClr val="0ABFBC"/>
          </a:solidFill>
          <a:ln w="12700">
            <a:solidFill>
              <a:srgbClr val="0ABFBC"/>
            </a:solidFill>
            <a:prstDash val="solid"/>
          </a:ln>
          <a:effectLst>
            <a:outerShdw blurRad="101600" dist="25400" dir="27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5" name="Text 3"/>
          <p:cNvSpPr/>
          <p:nvPr/>
        </p:nvSpPr>
        <p:spPr>
          <a:xfrm>
            <a:off x="457200" y="1078992"/>
            <a:ext cx="320040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ctr">
              <a:buNone/>
            </a:pPr>
            <a:r>
              <a:rPr lang="en-US" sz="5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96,3%</a:t>
            </a:r>
            <a:endParaRPr lang="en-US" sz="5200" dirty="0"/>
          </a:p>
        </p:txBody>
      </p:sp>
      <p:sp>
        <p:nvSpPr>
          <p:cNvPr id="6" name="Text 4"/>
          <p:cNvSpPr/>
          <p:nvPr/>
        </p:nvSpPr>
        <p:spPr>
          <a:xfrm>
            <a:off x="457200" y="3090672"/>
            <a:ext cx="3200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učenika poznaje AI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4023360" y="1078992"/>
            <a:ext cx="46634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78F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Najpoznatiji AI alati:</a:t>
            </a:r>
            <a:endParaRPr lang="en-US" sz="1500" dirty="0"/>
          </a:p>
        </p:txBody>
      </p:sp>
      <p:sp>
        <p:nvSpPr>
          <p:cNvPr id="8" name="Shape 6"/>
          <p:cNvSpPr/>
          <p:nvPr/>
        </p:nvSpPr>
        <p:spPr>
          <a:xfrm>
            <a:off x="4023360" y="1572768"/>
            <a:ext cx="4663440" cy="438912"/>
          </a:xfrm>
          <a:prstGeom prst="roundRect">
            <a:avLst>
              <a:gd name="adj" fmla="val 16667"/>
            </a:avLst>
          </a:prstGeom>
          <a:solidFill>
            <a:srgbClr val="F0FAFA"/>
          </a:solidFill>
          <a:ln w="1905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9" name="Text 7"/>
          <p:cNvSpPr/>
          <p:nvPr/>
        </p:nvSpPr>
        <p:spPr>
          <a:xfrm>
            <a:off x="4160520" y="1572768"/>
            <a:ext cx="44805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78F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ChatGPT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4023360" y="2084832"/>
            <a:ext cx="4663440" cy="438912"/>
          </a:xfrm>
          <a:prstGeom prst="roundRect">
            <a:avLst>
              <a:gd name="adj" fmla="val 16667"/>
            </a:avLst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11" name="Text 9"/>
          <p:cNvSpPr/>
          <p:nvPr/>
        </p:nvSpPr>
        <p:spPr>
          <a:xfrm>
            <a:off x="4160520" y="2084832"/>
            <a:ext cx="44805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Gemini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4023360" y="2596896"/>
            <a:ext cx="4663440" cy="438912"/>
          </a:xfrm>
          <a:prstGeom prst="roundRect">
            <a:avLst>
              <a:gd name="adj" fmla="val 16667"/>
            </a:avLst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13" name="Text 11"/>
          <p:cNvSpPr/>
          <p:nvPr/>
        </p:nvSpPr>
        <p:spPr>
          <a:xfrm>
            <a:off x="4160520" y="2596896"/>
            <a:ext cx="44805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Duolingo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4023360" y="3108960"/>
            <a:ext cx="4663440" cy="438912"/>
          </a:xfrm>
          <a:prstGeom prst="roundRect">
            <a:avLst>
              <a:gd name="adj" fmla="val 16667"/>
            </a:avLst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15" name="Text 13"/>
          <p:cNvSpPr/>
          <p:nvPr/>
        </p:nvSpPr>
        <p:spPr>
          <a:xfrm>
            <a:off x="4160520" y="3108960"/>
            <a:ext cx="44805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Canva</a:t>
            </a:r>
            <a:endParaRPr lang="en-US" sz="1400" dirty="0"/>
          </a:p>
        </p:txBody>
      </p:sp>
      <p:sp>
        <p:nvSpPr>
          <p:cNvPr id="16" name="Shape 14"/>
          <p:cNvSpPr/>
          <p:nvPr/>
        </p:nvSpPr>
        <p:spPr>
          <a:xfrm>
            <a:off x="4023360" y="3621024"/>
            <a:ext cx="4663440" cy="438912"/>
          </a:xfrm>
          <a:prstGeom prst="roundRect">
            <a:avLst>
              <a:gd name="adj" fmla="val 16667"/>
            </a:avLst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17" name="Text 15"/>
          <p:cNvSpPr/>
          <p:nvPr/>
        </p:nvSpPr>
        <p:spPr>
          <a:xfrm>
            <a:off x="4160520" y="3621024"/>
            <a:ext cx="44805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Copilot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457200" y="4480560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Umjetna inteligencija nije nepoznata tehnologija — ona je dio njihove digitalne svakodnevice.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01168"/>
            <a:ext cx="8229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Korištenje AI prema razredu</a:t>
            </a:r>
            <a:endParaRPr lang="en-US" sz="3400" dirty="0"/>
          </a:p>
        </p:txBody>
      </p:sp>
      <p:sp>
        <p:nvSpPr>
          <p:cNvPr id="3" name="Shape 1"/>
          <p:cNvSpPr/>
          <p:nvPr/>
        </p:nvSpPr>
        <p:spPr>
          <a:xfrm>
            <a:off x="457200" y="914400"/>
            <a:ext cx="822960" cy="50292"/>
          </a:xfrm>
          <a:prstGeom prst="rect">
            <a:avLst/>
          </a:prstGeom>
          <a:solidFill>
            <a:srgbClr val="0ABFBC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024128"/>
            <a:ext cx="8229600" cy="37490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01168"/>
            <a:ext cx="8229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 što učenici koriste umjetnu inteligenciju?</a:t>
            </a:r>
            <a:endParaRPr lang="en-US" sz="3400" dirty="0"/>
          </a:p>
        </p:txBody>
      </p:sp>
      <p:sp>
        <p:nvSpPr>
          <p:cNvPr id="3" name="Shape 1"/>
          <p:cNvSpPr/>
          <p:nvPr/>
        </p:nvSpPr>
        <p:spPr>
          <a:xfrm>
            <a:off x="457200" y="914400"/>
            <a:ext cx="822960" cy="50292"/>
          </a:xfrm>
          <a:prstGeom prst="rect">
            <a:avLst/>
          </a:prstGeom>
          <a:solidFill>
            <a:srgbClr val="0ABFBC"/>
          </a:solidFill>
          <a:ln w="12700">
            <a:solidFill>
              <a:srgbClr val="0ABFBC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024128"/>
            <a:ext cx="8229600" cy="37490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821</Words>
  <Application>Microsoft Office PowerPoint</Application>
  <PresentationFormat>Prikaz na zaslonu (16:9)</PresentationFormat>
  <Paragraphs>183</Paragraphs>
  <Slides>22</Slides>
  <Notes>22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PPT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Nera Batina</dc:creator>
  <cp:lastModifiedBy>Nera Batina</cp:lastModifiedBy>
  <cp:revision>2</cp:revision>
  <dcterms:created xsi:type="dcterms:W3CDTF">2026-06-18T20:09:14Z</dcterms:created>
  <dcterms:modified xsi:type="dcterms:W3CDTF">2026-06-19T15:16:22Z</dcterms:modified>
</cp:coreProperties>
</file>